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97" r:id="rId2"/>
    <p:sldId id="318" r:id="rId3"/>
    <p:sldId id="320" r:id="rId4"/>
    <p:sldId id="311" r:id="rId5"/>
    <p:sldId id="319" r:id="rId6"/>
    <p:sldId id="317" r:id="rId7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003399"/>
    <a:srgbClr val="660066"/>
    <a:srgbClr val="FF6600"/>
    <a:srgbClr val="008000"/>
    <a:srgbClr val="FFFFCC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969" autoAdjust="0"/>
    <p:restoredTop sz="97278" autoAdjust="0"/>
  </p:normalViewPr>
  <p:slideViewPr>
    <p:cSldViewPr snapToGrid="0">
      <p:cViewPr>
        <p:scale>
          <a:sx n="75" d="100"/>
          <a:sy n="75" d="100"/>
        </p:scale>
        <p:origin x="-750" y="-9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363" cy="511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1" rIns="91424" bIns="45711" numCol="1" anchor="t" anchorCtr="0" compatLnSpc="1">
            <a:prstTxWarp prst="textNoShape">
              <a:avLst/>
            </a:prstTxWarp>
          </a:bodyPr>
          <a:lstStyle>
            <a:lvl1pPr defTabSz="913728" eaLnBrk="0" hangingPunct="0">
              <a:defRPr sz="1200"/>
            </a:lvl1pPr>
          </a:lstStyle>
          <a:p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4021294" y="0"/>
            <a:ext cx="3076363" cy="511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1" rIns="91424" bIns="45711" numCol="1" anchor="t" anchorCtr="0" compatLnSpc="1">
            <a:prstTxWarp prst="textNoShape">
              <a:avLst/>
            </a:prstTxWarp>
          </a:bodyPr>
          <a:lstStyle>
            <a:lvl1pPr algn="r" defTabSz="913728" eaLnBrk="0" hangingPunct="0">
              <a:defRPr sz="1200"/>
            </a:lvl1pPr>
          </a:lstStyle>
          <a:p>
            <a:fld id="{6C8ABBA0-7569-408C-8E31-C798BB4DB30D}" type="datetimeFigureOut">
              <a:rPr lang="de-DE" altLang="de-DE"/>
              <a:pPr/>
              <a:t>21.05.2016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0" y="9721658"/>
            <a:ext cx="3076363" cy="511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1" rIns="91424" bIns="45711" numCol="1" anchor="b" anchorCtr="0" compatLnSpc="1">
            <a:prstTxWarp prst="textNoShape">
              <a:avLst/>
            </a:prstTxWarp>
          </a:bodyPr>
          <a:lstStyle>
            <a:lvl1pPr defTabSz="913728" eaLnBrk="0" hangingPunct="0">
              <a:defRPr sz="1200"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4021294" y="9721658"/>
            <a:ext cx="3076363" cy="511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1" rIns="91424" bIns="45711" numCol="1" anchor="b" anchorCtr="0" compatLnSpc="1">
            <a:prstTxWarp prst="textNoShape">
              <a:avLst/>
            </a:prstTxWarp>
          </a:bodyPr>
          <a:lstStyle>
            <a:lvl1pPr algn="r" defTabSz="913728" eaLnBrk="0" hangingPunct="0">
              <a:defRPr sz="1200"/>
            </a:lvl1pPr>
          </a:lstStyle>
          <a:p>
            <a:fld id="{B98ECD5D-C2A3-415F-8550-1561D8F4707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1470371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363" cy="512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>
            <a:lvl1pPr defTabSz="913728">
              <a:defRPr sz="1200"/>
            </a:lvl1pPr>
          </a:lstStyle>
          <a:p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4021294" y="0"/>
            <a:ext cx="3076363" cy="512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>
            <a:lvl1pPr algn="r" defTabSz="913728">
              <a:defRPr sz="1200"/>
            </a:lvl1pPr>
          </a:lstStyle>
          <a:p>
            <a:fld id="{CA934C39-8BD7-43FF-973F-F93871CC7729}" type="datetimeFigureOut">
              <a:rPr lang="de-DE" altLang="de-DE"/>
              <a:pPr/>
              <a:t>21.05.2016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284" tIns="48642" rIns="97284" bIns="48642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709930" y="4861646"/>
            <a:ext cx="5679440" cy="4605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0" tIns="47376" rIns="94750" bIns="47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0023"/>
            <a:ext cx="3076363" cy="512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0" tIns="47376" rIns="94750" bIns="47376" numCol="1" anchor="b" anchorCtr="0" compatLnSpc="1">
            <a:prstTxWarp prst="textNoShape">
              <a:avLst/>
            </a:prstTxWarp>
          </a:bodyPr>
          <a:lstStyle>
            <a:lvl1pPr defTabSz="913728">
              <a:defRPr sz="1200"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4021294" y="9720023"/>
            <a:ext cx="3076363" cy="512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0" tIns="47376" rIns="94750" bIns="47376" numCol="1" anchor="b" anchorCtr="0" compatLnSpc="1">
            <a:prstTxWarp prst="textNoShape">
              <a:avLst/>
            </a:prstTxWarp>
          </a:bodyPr>
          <a:lstStyle>
            <a:lvl1pPr algn="r" defTabSz="913728">
              <a:defRPr sz="1200"/>
            </a:lvl1pPr>
          </a:lstStyle>
          <a:p>
            <a:fld id="{C6FB3070-848F-4AB4-BFCA-2C0C1F19EBA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3817644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smtClean="0"/>
          </a:p>
        </p:txBody>
      </p:sp>
      <p:sp>
        <p:nvSpPr>
          <p:cNvPr id="163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88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64716" indent="-293114" defTabSz="9088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77368" indent="-234164" defTabSz="9088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48969" indent="-234164" defTabSz="9088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120571" indent="-235801" defTabSz="90881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92173" indent="-235801" defTabSz="9088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63775" indent="-235801" defTabSz="9088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535377" indent="-235801" defTabSz="9088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4006978" indent="-235801" defTabSz="9088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75B241-B4EC-4143-B0DC-0723371D7A2A}" type="slidenum">
              <a:rPr lang="de-DE" altLang="de-DE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5724525" y="6453188"/>
            <a:ext cx="3419475" cy="333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1431085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5076825" y="6453188"/>
            <a:ext cx="4067175" cy="33337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187108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283A0B0-F59D-4B06-9C45-13138D3D529E}" type="datetimeFigureOut">
              <a:rPr lang="de-DE" altLang="de-DE"/>
              <a:pPr>
                <a:defRPr/>
              </a:pPr>
              <a:t>21.05.2016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xmlns="" val="358839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2960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125538"/>
            <a:ext cx="8229600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pic>
        <p:nvPicPr>
          <p:cNvPr id="1028" name="Picture 8" descr="Unbenannt-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87900" y="6453188"/>
            <a:ext cx="43561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 i="1"/>
            </a:lvl1pPr>
          </a:lstStyle>
          <a:p>
            <a:pPr>
              <a:defRPr/>
            </a:pPr>
            <a:endParaRPr lang="de-DE" alt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-41931"/>
            <a:ext cx="9289032" cy="931650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  <a:softEdge rad="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pieren 2"/>
          <p:cNvGrpSpPr>
            <a:grpSpLocks/>
          </p:cNvGrpSpPr>
          <p:nvPr/>
        </p:nvGrpSpPr>
        <p:grpSpPr bwMode="auto">
          <a:xfrm>
            <a:off x="268288" y="20638"/>
            <a:ext cx="9459912" cy="2451795"/>
            <a:chOff x="914719" y="566738"/>
            <a:chExt cx="8137525" cy="2451169"/>
          </a:xfrm>
        </p:grpSpPr>
        <p:sp>
          <p:nvSpPr>
            <p:cNvPr id="2050" name="Textfeld 7"/>
            <p:cNvSpPr txBox="1">
              <a:spLocks noChangeArrowheads="1"/>
            </p:cNvSpPr>
            <p:nvPr/>
          </p:nvSpPr>
          <p:spPr bwMode="auto">
            <a:xfrm>
              <a:off x="914719" y="566738"/>
              <a:ext cx="8137525" cy="861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5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Gewaltprävention</a:t>
              </a:r>
            </a:p>
          </p:txBody>
        </p:sp>
        <p:sp>
          <p:nvSpPr>
            <p:cNvPr id="5124" name="Textfeld 7"/>
            <p:cNvSpPr txBox="1">
              <a:spLocks noChangeArrowheads="1"/>
            </p:cNvSpPr>
            <p:nvPr/>
          </p:nvSpPr>
          <p:spPr bwMode="auto">
            <a:xfrm>
              <a:off x="951870" y="1633266"/>
              <a:ext cx="7948912" cy="138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2800" b="1" dirty="0"/>
                <a:t>Der </a:t>
              </a:r>
              <a:r>
                <a:rPr lang="de-DE" altLang="de-DE" sz="2800" b="1" dirty="0" smtClean="0"/>
                <a:t>Verursacher-Geschädigten-Ausgleich (VGA) </a:t>
              </a:r>
              <a:r>
                <a:rPr lang="de-DE" altLang="de-DE" sz="2800" b="1" dirty="0"/>
                <a:t/>
              </a:r>
              <a:br>
                <a:rPr lang="de-DE" altLang="de-DE" sz="2800" b="1" dirty="0"/>
              </a:br>
              <a:r>
                <a:rPr lang="de-DE" altLang="de-DE" sz="2800" b="1" dirty="0"/>
                <a:t>als pädagogisches Instrument und als mögliche Alternative zu § 49 Maßnahmen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 1"/>
          <p:cNvSpPr txBox="1">
            <a:spLocks/>
          </p:cNvSpPr>
          <p:nvPr/>
        </p:nvSpPr>
        <p:spPr>
          <a:xfrm>
            <a:off x="265113" y="-12700"/>
            <a:ext cx="894238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Was ist </a:t>
            </a:r>
            <a:r>
              <a:rPr lang="de-D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der VGA</a:t>
            </a:r>
            <a:r>
              <a:rPr lang="de-DE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de-D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6147" name="Picture 3" descr="H:\_G_S_S_T_\01_OE_KONZEPTE\01__OE_Insel_Karin_Britta\Impressionen\0einga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531600" y="-4760913"/>
            <a:ext cx="2965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2" descr="H:\_G_S_S_T_\01_OE_KONZEPTE\01__OE_Insel_Karin_Britta\Impressionen\105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531600" y="-6985000"/>
            <a:ext cx="24003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3" descr="H:\_G_S_S_T_\01_OE_KONZEPTE\01__OE_Insel_Karin_Britta\Impressionen\0raum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531600" y="-6985000"/>
            <a:ext cx="24003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feld 7"/>
          <p:cNvSpPr txBox="1">
            <a:spLocks noChangeArrowheads="1"/>
          </p:cNvSpPr>
          <p:nvPr/>
        </p:nvSpPr>
        <p:spPr bwMode="auto">
          <a:xfrm>
            <a:off x="311150" y="1150938"/>
            <a:ext cx="87185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dirty="0"/>
              <a:t>►  Der </a:t>
            </a:r>
            <a:r>
              <a:rPr lang="de-DE" altLang="de-DE" sz="2800" dirty="0" smtClean="0"/>
              <a:t>VGA ist </a:t>
            </a:r>
            <a:r>
              <a:rPr lang="de-DE" altLang="de-DE" sz="2800" dirty="0"/>
              <a:t>ein schulisches Verfahren, </a:t>
            </a:r>
            <a:br>
              <a:rPr lang="de-DE" altLang="de-DE" sz="2800" dirty="0"/>
            </a:br>
            <a:r>
              <a:rPr lang="de-DE" altLang="de-DE" sz="2800" dirty="0"/>
              <a:t>um einseitig verursachte Konflikte konstruktiv </a:t>
            </a:r>
            <a:br>
              <a:rPr lang="de-DE" altLang="de-DE" sz="2800" dirty="0"/>
            </a:br>
            <a:r>
              <a:rPr lang="de-DE" altLang="de-DE" sz="2800" dirty="0"/>
              <a:t>zu bearbeiten.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dirty="0"/>
              <a:t>►  </a:t>
            </a:r>
            <a:r>
              <a:rPr lang="de-DE" altLang="de-DE" sz="2800" b="1" dirty="0"/>
              <a:t>Beim </a:t>
            </a:r>
            <a:r>
              <a:rPr lang="de-DE" altLang="de-DE" sz="2800" b="1" dirty="0" smtClean="0"/>
              <a:t>VGA </a:t>
            </a:r>
            <a:r>
              <a:rPr lang="de-DE" altLang="de-DE" sz="2800" b="1" dirty="0"/>
              <a:t>steht die Würde </a:t>
            </a:r>
            <a:br>
              <a:rPr lang="de-DE" altLang="de-DE" sz="2800" b="1" dirty="0"/>
            </a:br>
            <a:r>
              <a:rPr lang="de-DE" altLang="de-DE" sz="2800" b="1" dirty="0"/>
              <a:t>des Menschen im Vordergrund.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dirty="0"/>
              <a:t>►  Opfer und Täter erhalten die Möglichkeit, </a:t>
            </a:r>
            <a:br>
              <a:rPr lang="de-DE" altLang="de-DE" sz="2800" dirty="0"/>
            </a:br>
            <a:r>
              <a:rPr lang="de-DE" altLang="de-DE" sz="2800" dirty="0"/>
              <a:t>ihren Konflikt eigenverantwortlich mit Hilfe </a:t>
            </a:r>
            <a:br>
              <a:rPr lang="de-DE" altLang="de-DE" sz="2800" dirty="0"/>
            </a:br>
            <a:r>
              <a:rPr lang="de-DE" altLang="de-DE" sz="2800" dirty="0"/>
              <a:t>einer Fachkraft konstruktiv aufzuarbeiten.</a:t>
            </a:r>
            <a:endParaRPr lang="de-DE" altLang="de-DE" sz="2800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 1"/>
          <p:cNvSpPr txBox="1">
            <a:spLocks/>
          </p:cNvSpPr>
          <p:nvPr/>
        </p:nvSpPr>
        <p:spPr>
          <a:xfrm>
            <a:off x="252413" y="-12700"/>
            <a:ext cx="894238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Bausteine des </a:t>
            </a:r>
            <a:r>
              <a:rPr lang="de-D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VGA</a:t>
            </a:r>
            <a:endParaRPr lang="de-DE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7171" name="Picture 3" descr="H:\_G_S_S_T_\01_OE_KONZEPTE\01__OE_Insel_Karin_Britta\Impressionen\0einga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531600" y="-4760913"/>
            <a:ext cx="2965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2" descr="H:\_G_S_S_T_\01_OE_KONZEPTE\01__OE_Insel_Karin_Britta\Impressionen\105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531600" y="-6985000"/>
            <a:ext cx="24003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3" descr="H:\_G_S_S_T_\01_OE_KONZEPTE\01__OE_Insel_Karin_Britta\Impressionen\0raum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531600" y="-6985000"/>
            <a:ext cx="24003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feld 7"/>
          <p:cNvSpPr txBox="1">
            <a:spLocks noChangeArrowheads="1"/>
          </p:cNvSpPr>
          <p:nvPr/>
        </p:nvSpPr>
        <p:spPr bwMode="auto">
          <a:xfrm>
            <a:off x="273050" y="1100138"/>
            <a:ext cx="874395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500" dirty="0"/>
              <a:t/>
            </a:r>
            <a:br>
              <a:rPr lang="de-DE" altLang="de-DE" sz="500" dirty="0"/>
            </a:br>
            <a:r>
              <a:rPr lang="de-DE" altLang="de-DE" sz="100" dirty="0"/>
              <a:t/>
            </a:r>
            <a:br>
              <a:rPr lang="de-DE" altLang="de-DE" sz="100" dirty="0"/>
            </a:br>
            <a:r>
              <a:rPr lang="de-DE" altLang="de-DE" sz="2800" dirty="0"/>
              <a:t>1  ►  </a:t>
            </a:r>
            <a:r>
              <a:rPr lang="de-DE" altLang="de-DE" sz="2800" b="1" dirty="0"/>
              <a:t>Recherche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endParaRPr lang="de-DE" altLang="de-D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dirty="0"/>
              <a:t>2  ►  </a:t>
            </a:r>
            <a:r>
              <a:rPr lang="de-DE" altLang="de-DE" sz="2800" b="1" dirty="0"/>
              <a:t>Vorgespräche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2800" dirty="0"/>
              <a:t>          =  </a:t>
            </a:r>
            <a:r>
              <a:rPr lang="de-DE" altLang="de-DE" sz="2800" dirty="0" err="1"/>
              <a:t>Geschädigtengespräch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2800" dirty="0"/>
              <a:t>          =  </a:t>
            </a:r>
            <a:r>
              <a:rPr lang="de-DE" altLang="de-DE" sz="2800" dirty="0" smtClean="0"/>
              <a:t>Verursachergespräch</a:t>
            </a:r>
            <a:endParaRPr lang="de-DE" altLang="de-DE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dirty="0"/>
              <a:t>3  ►  </a:t>
            </a:r>
            <a:r>
              <a:rPr lang="de-DE" altLang="de-DE" sz="2800" b="1" dirty="0"/>
              <a:t>Tat-Ausgleich</a:t>
            </a:r>
            <a:r>
              <a:rPr lang="de-DE" altLang="de-DE" sz="2800" dirty="0"/>
              <a:t> </a:t>
            </a:r>
            <a:r>
              <a:rPr lang="de-DE" altLang="de-DE" sz="2800" b="1" dirty="0"/>
              <a:t>durchführen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800" dirty="0"/>
              <a:t>4  ►  </a:t>
            </a:r>
            <a:r>
              <a:rPr lang="de-DE" altLang="de-DE" sz="2800" b="1" dirty="0"/>
              <a:t>Vertrag und Wiedergutmachung</a:t>
            </a:r>
            <a:endParaRPr lang="de-DE" altLang="de-DE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 1"/>
          <p:cNvSpPr txBox="1">
            <a:spLocks/>
          </p:cNvSpPr>
          <p:nvPr/>
        </p:nvSpPr>
        <p:spPr>
          <a:xfrm>
            <a:off x="252413" y="-12700"/>
            <a:ext cx="894238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Vorteile des </a:t>
            </a:r>
            <a:r>
              <a:rPr lang="de-D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VGA</a:t>
            </a:r>
            <a:endParaRPr lang="de-DE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195" name="Textfeld 7"/>
          <p:cNvSpPr txBox="1">
            <a:spLocks noChangeArrowheads="1"/>
          </p:cNvSpPr>
          <p:nvPr/>
        </p:nvSpPr>
        <p:spPr bwMode="auto">
          <a:xfrm>
            <a:off x="158750" y="1125538"/>
            <a:ext cx="8985250" cy="4878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100" dirty="0"/>
              <a:t>►  Der Werterahmen der </a:t>
            </a:r>
            <a:r>
              <a:rPr lang="de-DE" altLang="de-DE" sz="2100" dirty="0" smtClean="0"/>
              <a:t>Schule wird </a:t>
            </a:r>
            <a:r>
              <a:rPr lang="de-DE" altLang="de-DE" sz="2100" dirty="0"/>
              <a:t>aufgezeigt und stetig betont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100" dirty="0"/>
              <a:t>►  Strukturierter und verbindlicher Ablauf bei </a:t>
            </a:r>
            <a:r>
              <a:rPr lang="de-DE" altLang="de-DE" sz="2100" dirty="0" smtClean="0"/>
              <a:t>Gewaltvorfällen</a:t>
            </a:r>
            <a:endParaRPr lang="de-DE" altLang="de-DE" sz="3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100" dirty="0"/>
              <a:t>►  </a:t>
            </a:r>
            <a:r>
              <a:rPr lang="de-DE" altLang="de-DE" sz="2100" dirty="0" smtClean="0"/>
              <a:t>VGA entlastet </a:t>
            </a:r>
            <a:r>
              <a:rPr lang="de-DE" altLang="de-DE" sz="2100" dirty="0"/>
              <a:t>und stellt eine Alternative zu § 49 </a:t>
            </a:r>
            <a:r>
              <a:rPr lang="de-DE" altLang="de-DE" sz="2100" dirty="0" smtClean="0"/>
              <a:t>Maßnahmen dar</a:t>
            </a:r>
            <a:r>
              <a:rPr lang="de-DE" altLang="de-DE" sz="2100" dirty="0"/>
              <a:t/>
            </a:r>
            <a:br>
              <a:rPr lang="de-DE" altLang="de-DE" sz="2100" dirty="0"/>
            </a:br>
            <a:endParaRPr lang="de-DE" altLang="de-DE" sz="3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100" dirty="0"/>
              <a:t>►  Geschädigte stehen im Fokus, nicht Täter oder Schuldzuweisungen</a:t>
            </a:r>
            <a:br>
              <a:rPr lang="de-DE" altLang="de-DE" sz="2100" dirty="0"/>
            </a:br>
            <a:endParaRPr lang="de-DE" altLang="de-DE" sz="3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100" dirty="0"/>
              <a:t>►  Opfer und Täter werden mit gleicher Würde behandelt</a:t>
            </a:r>
            <a:br>
              <a:rPr lang="de-DE" altLang="de-DE" sz="2100" dirty="0"/>
            </a:br>
            <a:endParaRPr lang="de-DE" altLang="de-DE" sz="3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100" dirty="0"/>
              <a:t>►  Steigerung der sozial-kommunikativen Kompetenzen</a:t>
            </a:r>
            <a:endParaRPr lang="de-DE" altLang="de-DE" sz="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3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100" dirty="0"/>
              <a:t>►  Selbstreflektion, Perspektivwechsel, Empathie und Verantwortungs- </a:t>
            </a:r>
            <a:br>
              <a:rPr lang="de-DE" altLang="de-DE" sz="2100" dirty="0"/>
            </a:br>
            <a:r>
              <a:rPr lang="de-DE" altLang="de-DE" sz="2100" dirty="0"/>
              <a:t>      </a:t>
            </a:r>
            <a:r>
              <a:rPr lang="de-DE" altLang="de-DE" sz="2100" dirty="0" err="1"/>
              <a:t>übernahme</a:t>
            </a:r>
            <a:r>
              <a:rPr lang="de-DE" altLang="de-DE" sz="2100" dirty="0"/>
              <a:t> für die Konsequenzen werden gefördert</a:t>
            </a:r>
            <a:endParaRPr lang="de-DE" altLang="de-DE" sz="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100" dirty="0"/>
              <a:t>►  </a:t>
            </a:r>
            <a:r>
              <a:rPr lang="de-DE" altLang="de-DE" sz="2100" dirty="0" smtClean="0"/>
              <a:t> Abbau </a:t>
            </a:r>
            <a:r>
              <a:rPr lang="de-DE" altLang="de-DE" sz="2100" dirty="0"/>
              <a:t>von Ängsten u. Stärkung der Selbstwirksamkeit </a:t>
            </a:r>
            <a:br>
              <a:rPr lang="de-DE" altLang="de-DE" sz="2100" dirty="0"/>
            </a:br>
            <a:endParaRPr lang="de-DE" altLang="de-DE" sz="3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100" dirty="0"/>
              <a:t>►  Förderung des Schulfriedens durch gewaltfreie Kommunikation</a:t>
            </a:r>
            <a:br>
              <a:rPr lang="de-DE" altLang="de-DE" sz="2100" dirty="0"/>
            </a:br>
            <a:r>
              <a:rPr lang="de-DE" altLang="de-DE" sz="2100" dirty="0"/>
              <a:t>      ohne Ausgrenzung.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400" dirty="0"/>
              <a:t/>
            </a:r>
            <a:br>
              <a:rPr lang="de-DE" altLang="de-DE" sz="1400" dirty="0"/>
            </a:br>
            <a:r>
              <a:rPr lang="de-DE" altLang="de-DE" sz="800" dirty="0"/>
              <a:t/>
            </a:r>
            <a:br>
              <a:rPr lang="de-DE" altLang="de-DE" sz="800" dirty="0"/>
            </a:br>
            <a:r>
              <a:rPr lang="de-DE" altLang="de-DE" sz="2000" i="1" dirty="0">
                <a:solidFill>
                  <a:srgbClr val="0033CC"/>
                </a:solidFill>
              </a:rPr>
              <a:t>E</a:t>
            </a:r>
            <a:r>
              <a:rPr lang="de-DE" altLang="de-DE" sz="2000" i="1" dirty="0" smtClean="0">
                <a:solidFill>
                  <a:srgbClr val="0033CC"/>
                </a:solidFill>
              </a:rPr>
              <a:t>in VGA wird </a:t>
            </a:r>
            <a:r>
              <a:rPr lang="de-DE" altLang="de-DE" sz="2000" i="1" dirty="0">
                <a:solidFill>
                  <a:srgbClr val="0033CC"/>
                </a:solidFill>
              </a:rPr>
              <a:t>von der Schule eingefordert, ist eine </a:t>
            </a:r>
            <a:r>
              <a:rPr lang="de-DE" altLang="de-DE" sz="2000" i="1" u="sng" dirty="0">
                <a:solidFill>
                  <a:srgbClr val="0033CC"/>
                </a:solidFill>
              </a:rPr>
              <a:t>verpflichtende Maßnahme</a:t>
            </a:r>
            <a:r>
              <a:rPr lang="de-DE" altLang="de-DE" sz="2000" i="1" dirty="0">
                <a:solidFill>
                  <a:srgbClr val="0033CC"/>
                </a:solidFill>
              </a:rPr>
              <a:t>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 i="1" dirty="0">
                <a:solidFill>
                  <a:srgbClr val="0033CC"/>
                </a:solidFill>
              </a:rPr>
              <a:t>ist </a:t>
            </a:r>
            <a:r>
              <a:rPr lang="de-DE" altLang="de-DE" sz="2000" i="1" u="sng" dirty="0">
                <a:solidFill>
                  <a:srgbClr val="0033CC"/>
                </a:solidFill>
              </a:rPr>
              <a:t>parteilich</a:t>
            </a:r>
            <a:r>
              <a:rPr lang="de-DE" altLang="de-DE" sz="2000" i="1" dirty="0">
                <a:solidFill>
                  <a:srgbClr val="0033CC"/>
                </a:solidFill>
              </a:rPr>
              <a:t>, </a:t>
            </a:r>
            <a:r>
              <a:rPr lang="de-DE" altLang="de-DE" sz="2000" i="1" dirty="0" smtClean="0">
                <a:solidFill>
                  <a:srgbClr val="0033CC"/>
                </a:solidFill>
              </a:rPr>
              <a:t>ist </a:t>
            </a:r>
            <a:r>
              <a:rPr lang="de-DE" altLang="de-DE" sz="2000" i="1" u="sng" dirty="0">
                <a:solidFill>
                  <a:srgbClr val="0033CC"/>
                </a:solidFill>
              </a:rPr>
              <a:t>Werte vermittelnd </a:t>
            </a:r>
            <a:r>
              <a:rPr lang="de-DE" altLang="de-DE" sz="2000" i="1" dirty="0">
                <a:solidFill>
                  <a:srgbClr val="0033CC"/>
                </a:solidFill>
              </a:rPr>
              <a:t>und ist eine </a:t>
            </a:r>
            <a:r>
              <a:rPr lang="de-DE" altLang="de-DE" sz="2000" i="1" u="sng" dirty="0">
                <a:solidFill>
                  <a:srgbClr val="0033CC"/>
                </a:solidFill>
              </a:rPr>
              <a:t>einseitige Wiedergutmachung</a:t>
            </a:r>
            <a:r>
              <a:rPr lang="de-DE" altLang="de-DE" sz="2000" i="1" dirty="0">
                <a:solidFill>
                  <a:srgbClr val="0033CC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 1"/>
          <p:cNvSpPr txBox="1">
            <a:spLocks/>
          </p:cNvSpPr>
          <p:nvPr/>
        </p:nvSpPr>
        <p:spPr>
          <a:xfrm>
            <a:off x="252413" y="-12700"/>
            <a:ext cx="894238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Schritte zur Einführung an der </a:t>
            </a:r>
            <a:r>
              <a:rPr lang="de-DE" sz="3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Schule</a:t>
            </a:r>
            <a:endParaRPr lang="de-DE" sz="3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4339" name="Textfeld 7"/>
          <p:cNvSpPr txBox="1">
            <a:spLocks noChangeArrowheads="1"/>
          </p:cNvSpPr>
          <p:nvPr/>
        </p:nvSpPr>
        <p:spPr bwMode="auto">
          <a:xfrm>
            <a:off x="273050" y="1100138"/>
            <a:ext cx="8743950" cy="460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de-DE" altLang="de-DE" sz="500" dirty="0"/>
              <a:t/>
            </a:r>
            <a:br>
              <a:rPr lang="de-DE" altLang="de-DE" sz="500" dirty="0"/>
            </a:br>
            <a:r>
              <a:rPr lang="de-DE" altLang="de-DE" sz="100" dirty="0"/>
              <a:t/>
            </a:r>
            <a:br>
              <a:rPr lang="de-DE" altLang="de-DE" sz="100" dirty="0"/>
            </a:br>
            <a:r>
              <a:rPr lang="de-DE" altLang="de-DE" sz="2100" dirty="0"/>
              <a:t>►  Information an das Kollegium</a:t>
            </a:r>
            <a:br>
              <a:rPr lang="de-DE" altLang="de-DE" sz="2100" dirty="0"/>
            </a:br>
            <a:r>
              <a:rPr lang="de-DE" altLang="de-DE" sz="2100" dirty="0"/>
              <a:t>►  </a:t>
            </a:r>
            <a:r>
              <a:rPr lang="de-DE" altLang="de-DE" sz="2100" dirty="0" err="1"/>
              <a:t>Fobi</a:t>
            </a:r>
            <a:r>
              <a:rPr lang="de-DE" altLang="de-DE" sz="2100" dirty="0"/>
              <a:t> „Tatausgleich“, alternativ Kurzpräsentation in </a:t>
            </a:r>
            <a:r>
              <a:rPr lang="de-DE" altLang="de-DE" sz="2100" dirty="0" smtClean="0"/>
              <a:t>Teams</a:t>
            </a:r>
            <a:r>
              <a:rPr lang="de-DE" altLang="de-DE" sz="2100" dirty="0"/>
              <a:t/>
            </a:r>
            <a:br>
              <a:rPr lang="de-DE" altLang="de-DE" sz="2100" dirty="0"/>
            </a:br>
            <a:r>
              <a:rPr lang="de-DE" altLang="de-DE" sz="2100" dirty="0"/>
              <a:t>►  Schüler- und Elternbrief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de-DE" altLang="de-DE" sz="2100" dirty="0"/>
              <a:t>►  Informationen an SV, EV und </a:t>
            </a:r>
            <a:r>
              <a:rPr lang="de-DE" altLang="de-DE" sz="2100" dirty="0" smtClean="0"/>
              <a:t>Klassensprecher</a:t>
            </a:r>
            <a:br>
              <a:rPr lang="de-DE" altLang="de-DE" sz="2100" dirty="0" smtClean="0"/>
            </a:br>
            <a:r>
              <a:rPr lang="de-DE" altLang="de-DE" sz="2100" dirty="0" smtClean="0"/>
              <a:t/>
            </a:r>
            <a:br>
              <a:rPr lang="de-DE" altLang="de-DE" sz="2100" dirty="0" smtClean="0"/>
            </a:br>
            <a:r>
              <a:rPr lang="de-DE" altLang="de-DE" sz="2500" b="1" dirty="0" smtClean="0">
                <a:solidFill>
                  <a:srgbClr val="0033CC"/>
                </a:solidFill>
              </a:rPr>
              <a:t>Mit welchen Schritte starten wir ?</a:t>
            </a:r>
            <a:r>
              <a:rPr lang="de-DE" altLang="de-DE" sz="2100" dirty="0"/>
              <a:t/>
            </a:r>
            <a:br>
              <a:rPr lang="de-DE" altLang="de-DE" sz="2100" dirty="0"/>
            </a:br>
            <a:r>
              <a:rPr lang="de-DE" altLang="de-DE" sz="2100" dirty="0"/>
              <a:t/>
            </a:r>
            <a:br>
              <a:rPr lang="de-DE" altLang="de-DE" sz="2100" dirty="0"/>
            </a:br>
            <a:r>
              <a:rPr lang="de-DE" altLang="de-DE" sz="2100" dirty="0"/>
              <a:t/>
            </a:r>
            <a:br>
              <a:rPr lang="de-DE" altLang="de-DE" sz="2100" dirty="0"/>
            </a:br>
            <a:endParaRPr lang="de-DE" altLang="de-DE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550" y="885825"/>
            <a:ext cx="4956175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itel 1"/>
          <p:cNvSpPr txBox="1">
            <a:spLocks/>
          </p:cNvSpPr>
          <p:nvPr/>
        </p:nvSpPr>
        <p:spPr>
          <a:xfrm>
            <a:off x="201613" y="-12700"/>
            <a:ext cx="8942387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de-DE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13316" name="Picture 3" descr="H:\_G_S_S_T_\01_OE_KONZEPTE\01__OE_Insel_Karin_Britta\Impressionen\0eingang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531600" y="-4760913"/>
            <a:ext cx="2965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2" descr="H:\_G_S_S_T_\01_OE_KONZEPTE\01__OE_Insel_Karin_Britta\Impressionen\105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531600" y="-6985000"/>
            <a:ext cx="24003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3" descr="H:\_G_S_S_T_\01_OE_KONZEPTE\01__OE_Insel_Karin_Britta\Impressionen\0raum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531600" y="-6985000"/>
            <a:ext cx="24003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feld 7"/>
          <p:cNvSpPr txBox="1">
            <a:spLocks noChangeArrowheads="1"/>
          </p:cNvSpPr>
          <p:nvPr/>
        </p:nvSpPr>
        <p:spPr bwMode="auto">
          <a:xfrm>
            <a:off x="3498850" y="2644775"/>
            <a:ext cx="509905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rgbClr val="00339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500" b="1" dirty="0">
                <a:solidFill>
                  <a:srgbClr val="0033CC"/>
                </a:solidFill>
              </a:rPr>
              <a:t>… für das Interesse.</a:t>
            </a:r>
            <a:br>
              <a:rPr lang="de-DE" altLang="de-DE" sz="2500" b="1" dirty="0">
                <a:solidFill>
                  <a:srgbClr val="0033CC"/>
                </a:solidFill>
              </a:rPr>
            </a:br>
            <a:endParaRPr lang="de-DE" altLang="de-DE" sz="2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_GSST.xps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GSST_PPT-Vorlage</Template>
  <TotalTime>0</TotalTime>
  <Words>66</Words>
  <Application>Microsoft Office PowerPoint</Application>
  <PresentationFormat>Bildschirmpräsentation (4:3)</PresentationFormat>
  <Paragraphs>35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Vorlage_GSST.xps</vt:lpstr>
      <vt:lpstr>Folie 1</vt:lpstr>
      <vt:lpstr>Folie 2</vt:lpstr>
      <vt:lpstr>Folie 3</vt:lpstr>
      <vt:lpstr>Folie 4</vt:lpstr>
      <vt:lpstr>Folie 5</vt:lpstr>
      <vt:lpstr>Folie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Köhler, Doris</dc:creator>
  <cp:lastModifiedBy>Janke</cp:lastModifiedBy>
  <cp:revision>284</cp:revision>
  <cp:lastPrinted>2016-02-14T14:33:15Z</cp:lastPrinted>
  <dcterms:created xsi:type="dcterms:W3CDTF">2009-08-26T13:25:01Z</dcterms:created>
  <dcterms:modified xsi:type="dcterms:W3CDTF">2016-05-21T21:46:59Z</dcterms:modified>
</cp:coreProperties>
</file>